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embeddings/oleObject9.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73" r:id="rId1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59" Type="http://schemas.openxmlformats.org/officeDocument/2006/relationships/slide" Target="slides/slide4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7.xml"/><Relationship Id="rId2" Type="http://schemas.openxmlformats.org/officeDocument/2006/relationships/oleObject" Target="../embeddings/oleObject9.bin"/><Relationship Id="rId3" Type="http://schemas.openxmlformats.org/officeDocument/2006/relationships/image" Target="../media/image202.wmf"/></Relationships>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5">
            <a:extLst>
              <a:ext uri="{FF2B5EF4-FFF2-40B4-BE49-F238E27FC236}">
                <a16:creationId xmlns:a16="http://schemas.microsoft.com/office/drawing/2014/main" id="{40351A9B-8076-55A4-DF66-090930EAADFF}"/>
              </a:ext>
            </a:extLst>
          </p:cNvPr>
          <p:cNvSpPr>
            <a:spLocks noGrp="1" noChangeArrowheads="1"/>
          </p:cNvSpPr>
          <p:nvPr>
            <p:ph type="title"/>
          </p:nvPr>
        </p:nvSpPr>
        <p:spPr>
          <a:xfrm>
            <a:off x="381000" y="609600"/>
            <a:ext cx="6673854" cy="464268"/>
          </a:xfrm>
        </p:spPr>
        <p:txBody>
          <a:bodyPr/>
          <a:lstStyle/>
          <a:p>
            <a:r>
              <a:rPr lang="en-US" altLang="zh-CN">
                <a:ea typeface="宋体" panose="02010600030101010101" pitchFamily="2" charset="-122"/>
              </a:rPr>
              <a:t>All Businesses/Consumers Rely on Goods Movement, But What are Economic Hot Buttons?</a:t>
            </a:r>
          </a:p>
        </p:txBody>
      </p:sp>
      <p:sp>
        <p:nvSpPr>
          <p:cNvPr id="56326" name="Rectangle 6">
            <a:extLst>
              <a:ext uri="{FF2B5EF4-FFF2-40B4-BE49-F238E27FC236}">
                <a16:creationId xmlns:a16="http://schemas.microsoft.com/office/drawing/2014/main" id="{2BD2B8EE-2565-A7F8-C8BB-5DD5D439B1D0}"/>
              </a:ext>
            </a:extLst>
          </p:cNvPr>
          <p:cNvSpPr>
            <a:spLocks noGrp="1" noChangeArrowheads="1"/>
          </p:cNvSpPr>
          <p:nvPr>
            <p:ph type="body" sz="half" idx="1"/>
          </p:nvPr>
        </p:nvSpPr>
        <p:spPr>
          <a:xfrm>
            <a:off x="381000" y="1900238"/>
            <a:ext cx="4376738" cy="4114800"/>
          </a:xfrm>
        </p:spPr>
        <p:txBody>
          <a:bodyPr/>
          <a:lstStyle/>
          <a:p>
            <a:pPr marL="228600" indent="-228600"/>
            <a:r>
              <a:rPr lang="en-US" altLang="zh-CN" sz="1800">
                <a:ea typeface="宋体" panose="02010600030101010101" pitchFamily="2" charset="-122"/>
              </a:rPr>
              <a:t>Goods movement businesses (carriers, warehouse/DC, logistics services)</a:t>
            </a:r>
          </a:p>
          <a:p>
            <a:pPr marL="520700" lvl="1" indent="-177800">
              <a:spcBef>
                <a:spcPct val="75000"/>
              </a:spcBef>
            </a:pPr>
            <a:r>
              <a:rPr lang="en-US" altLang="zh-CN" sz="1800">
                <a:ea typeface="宋体" panose="02010600030101010101" pitchFamily="2" charset="-122"/>
              </a:rPr>
              <a:t>Jobs/communities impacted </a:t>
            </a:r>
            <a:br>
              <a:rPr lang="en-US" altLang="zh-CN" sz="1800">
                <a:ea typeface="宋体" panose="02010600030101010101" pitchFamily="2" charset="-122"/>
              </a:rPr>
            </a:br>
            <a:r>
              <a:rPr lang="en-US" altLang="zh-CN" sz="1800">
                <a:ea typeface="宋体" panose="02010600030101010101" pitchFamily="2" charset="-122"/>
              </a:rPr>
              <a:t>(880 corridor, South SF)</a:t>
            </a:r>
          </a:p>
          <a:p>
            <a:pPr marL="520700" lvl="1" indent="-177800">
              <a:spcBef>
                <a:spcPct val="75000"/>
              </a:spcBef>
            </a:pPr>
            <a:r>
              <a:rPr lang="en-US" altLang="zh-CN" sz="1800">
                <a:ea typeface="宋体" panose="02010600030101010101" pitchFamily="2" charset="-122"/>
              </a:rPr>
              <a:t>Trends affecting location (Safeway example)</a:t>
            </a:r>
          </a:p>
          <a:p>
            <a:pPr marL="520700" lvl="1" indent="-177800">
              <a:spcBef>
                <a:spcPct val="75000"/>
              </a:spcBef>
            </a:pPr>
            <a:r>
              <a:rPr lang="en-US" altLang="zh-CN" sz="1800">
                <a:ea typeface="宋体" panose="02010600030101010101" pitchFamily="2" charset="-122"/>
              </a:rPr>
              <a:t>Opportunities for value and job growth (value-added distribution)</a:t>
            </a:r>
          </a:p>
          <a:p>
            <a:pPr marL="228600" indent="-228600"/>
            <a:r>
              <a:rPr lang="en-US" altLang="zh-CN" sz="1800">
                <a:ea typeface="宋体" panose="02010600030101010101" pitchFamily="2" charset="-122"/>
              </a:rPr>
              <a:t>Significant industries where transportation affects location</a:t>
            </a:r>
          </a:p>
        </p:txBody>
      </p:sp>
      <p:graphicFrame>
        <p:nvGraphicFramePr>
          <p:cNvPr id="56328" name="Object 8">
            <a:extLst>
              <a:ext uri="{FF2B5EF4-FFF2-40B4-BE49-F238E27FC236}">
                <a16:creationId xmlns:a16="http://schemas.microsoft.com/office/drawing/2014/main" id="{688EC29C-0CC7-B483-5E98-464FD0E7FFCA}"/>
              </a:ext>
            </a:extLst>
          </p:cNvPr>
          <p:cNvGraphicFramePr>
            <a:graphicFrameLocks noChangeAspect="1"/>
          </p:cNvGraphicFramePr>
          <p:nvPr/>
        </p:nvGraphicFramePr>
        <p:xfrm>
          <a:off x="4737100" y="1498600"/>
          <a:ext cx="3811588" cy="4719638"/>
        </p:xfrm>
        <a:graphic>
          <a:graphicData uri="http://schemas.openxmlformats.org/presentationml/2006/ole">
            <mc:AlternateContent xmlns:mc="http://schemas.openxmlformats.org/markup-compatibility/2006">
              <mc:Choice xmlns:v="urn:schemas-microsoft-com:vml" Requires="v">
                <p:oleObj name="Document" r:id="rId2" imgW="4563720" imgH="5651280" progId="Word.Document.8">
                  <p:embed/>
                </p:oleObj>
              </mc:Choice>
              <mc:Fallback>
                <p:oleObj name="Document" r:id="rId2" imgW="4563720" imgH="5651280" progId="Word.Document.8">
                  <p:embed/>
                  <p:pic>
                    <p:nvPicPr>
                      <p:cNvPr id="56328" name="Object 8">
                        <a:extLst>
                          <a:ext uri="{FF2B5EF4-FFF2-40B4-BE49-F238E27FC236}">
                            <a16:creationId xmlns:a16="http://schemas.microsoft.com/office/drawing/2014/main" id="{688EC29C-0CC7-B483-5E98-464FD0E7F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1498600"/>
                        <a:ext cx="3811588" cy="4719638"/>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